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90599" r:id="rId1"/>
  </p:sldMasterIdLst>
  <p:notesMasterIdLst>
    <p:notesMasterId r:id="rId8"/>
  </p:notesMasterIdLst>
  <p:handoutMasterIdLst>
    <p:handoutMasterId r:id="rId9"/>
  </p:handoutMasterIdLst>
  <p:sldIdLst>
    <p:sldId id="1283" r:id="rId2"/>
    <p:sldId id="2848" r:id="rId3"/>
    <p:sldId id="1357" r:id="rId4"/>
    <p:sldId id="1355" r:id="rId5"/>
    <p:sldId id="1356" r:id="rId6"/>
    <p:sldId id="1346" r:id="rId7"/>
  </p:sldIdLst>
  <p:sldSz cx="12192000" cy="6858000"/>
  <p:notesSz cx="6877050" cy="96535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659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pos="7424">
          <p15:clr>
            <a:srgbClr val="A4A3A4"/>
          </p15:clr>
        </p15:guide>
        <p15:guide id="7" pos="256">
          <p15:clr>
            <a:srgbClr val="A4A3A4"/>
          </p15:clr>
        </p15:guide>
        <p15:guide id="8" pos="6016">
          <p15:clr>
            <a:srgbClr val="A4A3A4"/>
          </p15:clr>
        </p15:guide>
        <p15:guide id="9">
          <p15:clr>
            <a:srgbClr val="A4A3A4"/>
          </p15:clr>
        </p15:guide>
        <p15:guide id="10" pos="3915">
          <p15:clr>
            <a:srgbClr val="A4A3A4"/>
          </p15:clr>
        </p15:guide>
        <p15:guide id="11" pos="3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1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34C"/>
    <a:srgbClr val="4B0082"/>
    <a:srgbClr val="2084D9"/>
    <a:srgbClr val="1E00AA"/>
    <a:srgbClr val="B7B1A9"/>
    <a:srgbClr val="800080"/>
    <a:srgbClr val="0000FF"/>
    <a:srgbClr val="CC6600"/>
    <a:srgbClr val="004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9650" autoAdjust="0"/>
  </p:normalViewPr>
  <p:slideViewPr>
    <p:cSldViewPr>
      <p:cViewPr varScale="1">
        <p:scale>
          <a:sx n="66" d="100"/>
          <a:sy n="66" d="100"/>
        </p:scale>
        <p:origin x="1286" y="38"/>
      </p:cViewPr>
      <p:guideLst>
        <p:guide orient="horz" pos="2160"/>
        <p:guide orient="horz" pos="323"/>
        <p:guide orient="horz" pos="3888"/>
        <p:guide orient="horz" pos="659"/>
        <p:guide orient="horz" pos="1344"/>
        <p:guide pos="7424"/>
        <p:guide pos="256"/>
        <p:guide pos="6016"/>
        <p:guide/>
        <p:guide pos="391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041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207D7-60BF-46DF-9945-24D0F96FE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D1DF8-51D9-43AD-8027-3B8E0AC257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0FF28E-E525-42EE-857D-792E100867CA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0F292-6BE0-4EEC-9F52-42685E9F97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1AAA0-44C7-4A29-9051-B81E13952E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639735-B964-4C2F-9A63-A31AFF6ED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87DE53-29E6-46B2-9867-1A2B5B1F2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5F8EF-6146-4B30-A7D9-1EF0B36BDE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B1BA4D-5274-4AEB-9621-80CF81EECEE2}" type="datetimeFigureOut">
              <a:rPr lang="en-US"/>
              <a:pPr>
                <a:defRPr/>
              </a:pPr>
              <a:t>6/9/2024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FC8D86-254D-49F8-8287-525A5CA905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3900"/>
            <a:ext cx="643255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01048EB-505D-484A-BA93-533B333BF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6288"/>
            <a:ext cx="550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4B28A-7F0D-4254-83B0-1B423DEAE8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81325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A8B9E-16C6-4861-A311-2A1783644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169400"/>
            <a:ext cx="2981325" cy="482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C103B0-5997-49BB-8BF4-7D5DCADD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6560605B-7B52-4D24-95B9-E4DB1F719C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AA53BF5-EECE-4F3D-9F83-C962C80104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666930AF-5BEB-43F0-8394-03B852100DD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32768" y="-4584192"/>
            <a:ext cx="12082462" cy="14341201"/>
          </a:xfrm>
          <a:prstGeom prst="rect">
            <a:avLst/>
          </a:prstGeom>
          <a:blipFill>
            <a:blip r:embed="rId2"/>
            <a:srcRect/>
            <a:stretch>
              <a:fillRect t="-6" b="-6"/>
            </a:stretch>
          </a:blipFill>
        </p:spPr>
        <p:txBody>
          <a:bodyPr/>
          <a:lstStyle/>
          <a:p>
            <a:endParaRPr lang="en-IN" dirty="0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4CD21F3E-723F-4A27-92B6-76927D292C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27800"/>
            <a:ext cx="3395662" cy="369888"/>
            <a:chOff x="109537" y="6527800"/>
            <a:chExt cx="3395663" cy="369332"/>
          </a:xfrm>
        </p:grpSpPr>
        <p:sp>
          <p:nvSpPr>
            <p:cNvPr id="6" name="Rectangle 27">
              <a:extLst>
                <a:ext uri="{FF2B5EF4-FFF2-40B4-BE49-F238E27FC236}">
                  <a16:creationId xmlns:a16="http://schemas.microsoft.com/office/drawing/2014/main" id="{5FE9E0EB-B3DC-4CCC-95FF-1D912D8573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68374" y="6527800"/>
              <a:ext cx="25368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UHV Foundation (uhv.org.in)</a:t>
              </a: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A9881044-1C76-4CB9-B156-0826F23AD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F088F7CF-63B5-42F5-A059-71F1EA2DCB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5154" name="Text Placeholder 7"/>
          <p:cNvSpPr>
            <a:spLocks noGrp="1"/>
          </p:cNvSpPr>
          <p:nvPr>
            <p:ph type="subTitle" idx="1"/>
          </p:nvPr>
        </p:nvSpPr>
        <p:spPr bwMode="invGray">
          <a:xfrm>
            <a:off x="609600" y="3900488"/>
            <a:ext cx="1104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2286000"/>
            <a:ext cx="11049000" cy="123110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40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BDDE54-397C-4575-B734-00E3ED52EA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" y="50380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8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609600"/>
            <a:ext cx="12192000" cy="5943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Symbol" pitchFamily="18" charset="2"/>
              <a:buChar char="·"/>
              <a:defRPr lang="en-US" sz="2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20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Symbol" pitchFamily="18" charset="2"/>
              <a:buChar char="&gt;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46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380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01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EW STY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5659-C904-4F56-B12F-2A6D837BDC5E}"/>
              </a:ext>
            </a:extLst>
          </p:cNvPr>
          <p:cNvCxnSpPr/>
          <p:nvPr/>
        </p:nvCxnSpPr>
        <p:spPr>
          <a:xfrm flipV="1">
            <a:off x="6096000" y="488950"/>
            <a:ext cx="0" cy="609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609600"/>
            <a:ext cx="60071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609600"/>
            <a:ext cx="5981700" cy="5943600"/>
          </a:xfrm>
          <a:prstGeom prst="rect">
            <a:avLst/>
          </a:prstGeom>
        </p:spPr>
        <p:txBody>
          <a:bodyPr/>
          <a:lstStyle>
            <a:lvl1pPr>
              <a:defRPr sz="2200" b="0" i="0" baseline="0"/>
            </a:lvl1pPr>
            <a:lvl2pPr>
              <a:defRPr sz="20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6007100" cy="3809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10300" y="76200"/>
            <a:ext cx="59817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2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53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3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453C024D-529B-493B-AC34-C3CC01D974E5}"/>
              </a:ext>
            </a:extLst>
          </p:cNvPr>
          <p:cNvSpPr>
            <a:spLocks noChangeAspect="1"/>
          </p:cNvSpPr>
          <p:nvPr userDrawn="1"/>
        </p:nvSpPr>
        <p:spPr>
          <a:xfrm>
            <a:off x="-17586" y="-4695099"/>
            <a:ext cx="12209585" cy="11622094"/>
          </a:xfrm>
          <a:custGeom>
            <a:avLst/>
            <a:gdLst/>
            <a:ahLst/>
            <a:cxnLst/>
            <a:rect l="l" t="t" r="r" b="b"/>
            <a:pathLst>
              <a:path w="6070600" h="5778500">
                <a:moveTo>
                  <a:pt x="0" y="0"/>
                </a:moveTo>
                <a:lnTo>
                  <a:pt x="6070600" y="0"/>
                </a:lnTo>
                <a:lnTo>
                  <a:pt x="6070600" y="5778500"/>
                </a:lnTo>
                <a:lnTo>
                  <a:pt x="0" y="5778500"/>
                </a:lnTo>
                <a:close/>
              </a:path>
            </a:pathLst>
          </a:custGeom>
          <a:blipFill>
            <a:blip r:embed="rId2"/>
            <a:stretch>
              <a:fillRect l="-34611" r="-34611"/>
            </a:stretch>
          </a:blipFill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5003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9FA4C-BF20-4F57-B84A-95E417D8A3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43200" y="2667000"/>
            <a:ext cx="6934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IN" altLang="en-US" sz="2200" b="1" dirty="0">
                <a:solidFill>
                  <a:schemeClr val="bg1"/>
                </a:solidFill>
              </a:rPr>
              <a:t>END of UHV 2024 LAYOUTs</a:t>
            </a:r>
            <a:br>
              <a:rPr lang="en-IN" altLang="en-US" sz="2200" b="1" dirty="0">
                <a:solidFill>
                  <a:schemeClr val="bg1"/>
                </a:solidFill>
              </a:rPr>
            </a:br>
            <a:br>
              <a:rPr lang="en-IN" altLang="en-US" sz="2200" b="1" dirty="0">
                <a:solidFill>
                  <a:schemeClr val="bg1"/>
                </a:solidFill>
              </a:rPr>
            </a:br>
            <a:r>
              <a:rPr lang="en-IN" altLang="en-US" sz="2200" b="1" dirty="0">
                <a:solidFill>
                  <a:schemeClr val="bg1"/>
                </a:solidFill>
              </a:rPr>
              <a:t>Please delete all layouts BEYOND this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48910-1D56-467C-A01C-BB39F9728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6427"/>
            <a:ext cx="1166801" cy="129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0DCD15-CEC0-4672-8294-FD3F7462AC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5" y="5416427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F0471-929A-4BB4-A19E-772543E12E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416428"/>
            <a:ext cx="1295400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C64C13-CF46-49B8-A4F7-1FA37403E4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036"/>
            <a:ext cx="1353315" cy="1371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A68518-6F17-4A48-A326-A13DEDDEAB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51" y="143036"/>
            <a:ext cx="1353315" cy="13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0D2B7E86-506D-4E68-9D73-97E1C5B59A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00063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27">
            <a:extLst>
              <a:ext uri="{FF2B5EF4-FFF2-40B4-BE49-F238E27FC236}">
                <a16:creationId xmlns:a16="http://schemas.microsoft.com/office/drawing/2014/main" id="{D0C4E4A3-AE14-4974-A2A7-0DF69EAAE6A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572250"/>
            <a:ext cx="12192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200" dirty="0">
              <a:solidFill>
                <a:schemeClr val="tx2"/>
              </a:solidFill>
            </a:endParaRPr>
          </a:p>
        </p:txBody>
      </p:sp>
      <p:sp>
        <p:nvSpPr>
          <p:cNvPr id="1028" name="Slide Number Placeholder 5">
            <a:extLst>
              <a:ext uri="{FF2B5EF4-FFF2-40B4-BE49-F238E27FC236}">
                <a16:creationId xmlns:a16="http://schemas.microsoft.com/office/drawing/2014/main" id="{33BFC403-55F2-4C1B-9D0D-0F5C432BE476}"/>
              </a:ext>
            </a:extLst>
          </p:cNvPr>
          <p:cNvSpPr txBox="1">
            <a:spLocks/>
          </p:cNvSpPr>
          <p:nvPr/>
        </p:nvSpPr>
        <p:spPr bwMode="auto">
          <a:xfrm>
            <a:off x="11620500" y="6572250"/>
            <a:ext cx="571500" cy="293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181E06B-FA7B-492C-A902-5F4499CBD692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grpSp>
        <p:nvGrpSpPr>
          <p:cNvPr id="1029" name="Group 6">
            <a:extLst>
              <a:ext uri="{FF2B5EF4-FFF2-40B4-BE49-F238E27FC236}">
                <a16:creationId xmlns:a16="http://schemas.microsoft.com/office/drawing/2014/main" id="{D83714BB-FBE7-4BC4-87FE-25D3BEBBF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9538" y="6564313"/>
            <a:ext cx="2709862" cy="369887"/>
            <a:chOff x="109537" y="6564868"/>
            <a:chExt cx="2709864" cy="369332"/>
          </a:xfrm>
        </p:grpSpPr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1874AE38-7905-4E8A-A501-2955970977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4400" y="6564868"/>
              <a:ext cx="190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100" dirty="0"/>
                <a:t>UHV Team (uhv.org.in)</a:t>
              </a:r>
            </a:p>
          </p:txBody>
        </p:sp>
        <p:pic>
          <p:nvPicPr>
            <p:cNvPr id="1031" name="Picture 9">
              <a:extLst>
                <a:ext uri="{FF2B5EF4-FFF2-40B4-BE49-F238E27FC236}">
                  <a16:creationId xmlns:a16="http://schemas.microsoft.com/office/drawing/2014/main" id="{48073802-837E-4F8E-9757-18554706D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" y="6630988"/>
              <a:ext cx="500063" cy="17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ADE328A2-42AD-436E-BBA8-B1E0A7ADA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72250"/>
              <a:ext cx="2825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32" r:id="rId1"/>
    <p:sldLayoutId id="2147490830" r:id="rId2"/>
    <p:sldLayoutId id="2147490829" r:id="rId3"/>
    <p:sldLayoutId id="2147490831" r:id="rId4"/>
    <p:sldLayoutId id="2147490834" r:id="rId5"/>
    <p:sldLayoutId id="2147490833" r:id="rId6"/>
    <p:sldLayoutId id="2147490836" r:id="rId7"/>
    <p:sldLayoutId id="214749083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113" indent="-2127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6175" indent="-2444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B89D93-6E71-456C-97F9-03BEC362BD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194" name="Title 10">
            <a:extLst>
              <a:ext uri="{FF2B5EF4-FFF2-40B4-BE49-F238E27FC236}">
                <a16:creationId xmlns:a16="http://schemas.microsoft.com/office/drawing/2014/main" id="{9D48C84C-61AF-4DF0-B391-1BBCCEF6640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dirty="0">
                <a:latin typeface="Arial" panose="020B0604020202020204" pitchFamily="34" charset="0"/>
              </a:rPr>
              <a:t>Practice Session 6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Economics of </a:t>
            </a:r>
            <a:r>
              <a:rPr lang="en-US" altLang="en-US" dirty="0" err="1">
                <a:latin typeface="Arial" panose="020B0604020202020204" pitchFamily="34" charset="0"/>
              </a:rPr>
              <a:t>Happines</a:t>
            </a:r>
            <a:endParaRPr lang="en-US" altLang="en-US" sz="20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C660CDB-FF6B-454D-A1FE-A009C7F44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9144000" cy="285750"/>
          </a:xfr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altLang="en-US" sz="1650"/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E73C1496-501F-422C-9C80-5C9D9C56B70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/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IN" altLang="en-US"/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F87F0D48-1FC3-433A-92B1-6AA8364C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5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B6D02DC-A49E-4ABF-AACE-D84E99A6B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/>
              <a:t>Economics of Happiness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7531-86C7-4788-9204-275F63E90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Symbol" pitchFamily="18" charset="2"/>
              <a:buNone/>
              <a:defRPr/>
            </a:pPr>
            <a:r>
              <a:rPr lang="en-IN" dirty="0">
                <a:latin typeface="Arial" charset="0"/>
                <a:cs typeface="Arial" charset="0"/>
              </a:rPr>
              <a:t>Watch a 20 minute video summary of Economics of Happiness</a:t>
            </a:r>
          </a:p>
          <a:p>
            <a:pPr>
              <a:buFont typeface="Symbol" pitchFamily="18" charset="2"/>
              <a:buNone/>
              <a:defRPr/>
            </a:pPr>
            <a:r>
              <a:rPr lang="en-IN" dirty="0"/>
              <a:t>	Source (full documentary): https://www.localfutures.org/programs/the-economics-of-happiness/the-film/</a:t>
            </a:r>
          </a:p>
          <a:p>
            <a:pPr>
              <a:buFont typeface="Symbol" pitchFamily="18" charset="2"/>
              <a:buNone/>
              <a:defRPr/>
            </a:pPr>
            <a:endParaRPr lang="en-IN" dirty="0"/>
          </a:p>
          <a:p>
            <a:pPr>
              <a:buFont typeface="Symbol" pitchFamily="18" charset="2"/>
              <a:buNone/>
              <a:defRPr/>
            </a:pPr>
            <a:r>
              <a:rPr lang="en-IN" dirty="0"/>
              <a:t>It is a documentary about the impact of globalisation on Ladakh</a:t>
            </a:r>
          </a:p>
          <a:p>
            <a:pPr>
              <a:buFont typeface="Symbol" pitchFamily="18" charset="2"/>
              <a:buNone/>
              <a:defRPr/>
            </a:pPr>
            <a:endParaRPr lang="en-IN" dirty="0">
              <a:latin typeface="Arial" charset="0"/>
              <a:cs typeface="Arial" charset="0"/>
            </a:endParaRPr>
          </a:p>
          <a:p>
            <a:pPr>
              <a:buFont typeface="Symbol" pitchFamily="18" charset="2"/>
              <a:buNone/>
              <a:defRPr/>
            </a:pPr>
            <a:r>
              <a:rPr lang="en-IN" dirty="0">
                <a:latin typeface="Arial" charset="0"/>
                <a:cs typeface="Arial" charset="0"/>
              </a:rPr>
              <a:t>We will discuss your observations: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dirty="0">
                <a:latin typeface="Arial" charset="0"/>
                <a:cs typeface="Arial" charset="0"/>
              </a:rPr>
              <a:t>What is the prevailing view about the goal of society, as shown in the video?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endParaRPr lang="en-IN" dirty="0">
              <a:latin typeface="Arial" charset="0"/>
              <a:cs typeface="Arial" charset="0"/>
            </a:endParaRP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dirty="0">
                <a:latin typeface="Arial" charset="0"/>
                <a:cs typeface="Arial" charset="0"/>
              </a:rPr>
              <a:t>What are some of the achievements, and side-effects of the prevalent world-view?</a:t>
            </a:r>
          </a:p>
          <a:p>
            <a:pPr marL="457200" indent="-457200">
              <a:buFont typeface="Symbol" pitchFamily="18" charset="2"/>
              <a:buAutoNum type="arabicPeriod"/>
              <a:defRPr/>
            </a:pPr>
            <a:endParaRPr lang="en-IN" dirty="0">
              <a:latin typeface="Arial" charset="0"/>
              <a:cs typeface="Arial" charset="0"/>
            </a:endParaRPr>
          </a:p>
          <a:p>
            <a:pPr marL="457200" indent="-457200">
              <a:buFont typeface="Symbol" pitchFamily="18" charset="2"/>
              <a:buAutoNum type="arabicPeriod"/>
              <a:defRPr/>
            </a:pPr>
            <a:r>
              <a:rPr lang="en-IN" dirty="0">
                <a:latin typeface="Arial" charset="0"/>
                <a:cs typeface="Arial" charset="0"/>
              </a:rPr>
              <a:t>Is there any solution to the present-day problems?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B6DB672-C21C-40C4-9028-4A12D24DE9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Globalisation</a:t>
            </a:r>
            <a:endParaRPr lang="en-GB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1042ED67-01D4-47A4-82E8-55ED8D6ADE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altLang="en-US"/>
              <a:t>We talk about Global Village </a:t>
            </a:r>
            <a:r>
              <a:rPr lang="en-GB" altLang="en-US"/>
              <a:t>–</a:t>
            </a:r>
            <a:r>
              <a:rPr altLang="en-US"/>
              <a:t> the world has been connected physically by technology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What about the mindset </a:t>
            </a:r>
            <a:r>
              <a:rPr lang="en-GB" altLang="en-US"/>
              <a:t>–</a:t>
            </a:r>
            <a:r>
              <a:rPr altLang="en-US"/>
              <a:t> to live together </a:t>
            </a:r>
            <a:r>
              <a:rPr lang="en-GB" altLang="en-US"/>
              <a:t>globally? Do we have such a global world-view? Or is our way of thinking completely individualistic?</a:t>
            </a:r>
            <a:endParaRPr altLang="en-US"/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If our world-view is not global, if our mindset is not one of living in a relationship of mutual fulfillment globally, if our thinking is not for global order and we get connected physically, then what will be the impact?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The impact will be exploitation of people as well as </a:t>
            </a:r>
            <a:r>
              <a:rPr lang="en-GB" altLang="en-US"/>
              <a:t>exploitation of </a:t>
            </a:r>
            <a:r>
              <a:rPr altLang="en-US"/>
              <a:t>nature </a:t>
            </a:r>
            <a:r>
              <a:rPr lang="en-GB" altLang="en-US"/>
              <a:t>– </a:t>
            </a:r>
            <a:r>
              <a:rPr altLang="en-US"/>
              <a:t>globally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/>
              <a:t>And we can observe this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4BBD6E3-389C-49AA-8562-4C1BFE85D0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Global World View</a:t>
            </a:r>
            <a:endParaRPr lang="en-GB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4E2EF-1939-406E-AC0A-094628742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Symbol" pitchFamily="18" charset="2"/>
              <a:buNone/>
            </a:pPr>
            <a:r>
              <a:rPr lang="en-GB" altLang="en-US"/>
              <a:t>So there is a need for a global world view</a:t>
            </a:r>
          </a:p>
          <a:p>
            <a:pPr>
              <a:buFont typeface="Symbol" pitchFamily="18" charset="2"/>
              <a:buNone/>
            </a:pPr>
            <a:endParaRPr lang="en-GB" altLang="en-US"/>
          </a:p>
          <a:p>
            <a:pPr>
              <a:buFont typeface="Symbol" pitchFamily="18" charset="2"/>
              <a:buNone/>
            </a:pPr>
            <a:r>
              <a:rPr lang="en-GB" altLang="en-US"/>
              <a:t>What can such a world view be?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lang="en-GB" altLang="en-US"/>
              <a:t>Essential requirements of a global world view:</a:t>
            </a:r>
          </a:p>
          <a:p>
            <a:pPr lvl="1"/>
            <a:r>
              <a:rPr lang="en-GB" altLang="en-US" sz="2200" b="1"/>
              <a:t>Recognition of human aspiration</a:t>
            </a:r>
          </a:p>
          <a:p>
            <a:pPr lvl="1"/>
            <a:r>
              <a:rPr lang="en-GB" altLang="en-US" sz="2200"/>
              <a:t>Provides all encompassing solution for </a:t>
            </a:r>
            <a:r>
              <a:rPr lang="en-GB" altLang="en-US" sz="2200" b="1"/>
              <a:t>fulfillment of human aspiration</a:t>
            </a:r>
          </a:p>
          <a:p>
            <a:pPr>
              <a:buFont typeface="Symbol" pitchFamily="18" charset="2"/>
              <a:buNone/>
            </a:pPr>
            <a:endParaRPr altLang="en-US" b="1"/>
          </a:p>
          <a:p>
            <a:pPr>
              <a:buFont typeface="Symbol" pitchFamily="18" charset="2"/>
              <a:buNone/>
            </a:pPr>
            <a:r>
              <a:rPr altLang="en-US"/>
              <a:t>What do you think? Is it essential to ensure both these?</a:t>
            </a:r>
          </a:p>
          <a:p>
            <a:pPr>
              <a:buFont typeface="Symbol" pitchFamily="18" charset="2"/>
              <a:buNone/>
            </a:pPr>
            <a:endParaRPr altLang="en-US"/>
          </a:p>
          <a:p>
            <a:pPr>
              <a:buFont typeface="Symbol" pitchFamily="18" charset="2"/>
              <a:buNone/>
            </a:pPr>
            <a:r>
              <a:rPr altLang="en-US" b="1"/>
              <a:t>We need to decide what to Localise &amp; what to globalise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0373DA76-2A98-419B-8820-A0F8446EB053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Food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Clothes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House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Etc.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 sz="2000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Needs of the Body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CC1671FA-4A19-4E47-BEAE-74E294E5ABE2}"/>
              </a:ext>
            </a:extLst>
          </p:cNvPr>
          <p:cNvSpPr>
            <a:spLocks noGrp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Mindset – of living in a relationship of mutual fulfillment globally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Needs of the Self (I)</a:t>
            </a:r>
            <a:endParaRPr lang="en-US" altLang="en-US"/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31F5F271-3475-4544-B845-5351460DE8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err="1"/>
              <a:t>Localise</a:t>
            </a:r>
            <a:r>
              <a:rPr lang="en-US" altLang="en-US"/>
              <a:t> 						Globalise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03313D-16C0-46B7-98CC-469164E689BC}"/>
              </a:ext>
            </a:extLst>
          </p:cNvPr>
          <p:cNvCxnSpPr/>
          <p:nvPr/>
        </p:nvCxnSpPr>
        <p:spPr>
          <a:xfrm rot="16200000" flipH="1">
            <a:off x="3048000" y="35814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UHV Theme 2022">
  <a:themeElements>
    <a:clrScheme name="Corporate Template V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FCAE7"/>
      </a:accent1>
      <a:accent2>
        <a:srgbClr val="A092B4"/>
      </a:accent2>
      <a:accent3>
        <a:srgbClr val="C6C070"/>
      </a:accent3>
      <a:accent4>
        <a:srgbClr val="B7B1A9"/>
      </a:accent4>
      <a:accent5>
        <a:srgbClr val="FCD450"/>
      </a:accent5>
      <a:accent6>
        <a:srgbClr val="B2541A"/>
      </a:accent6>
      <a:hlink>
        <a:srgbClr val="E7925E"/>
      </a:hlink>
      <a:folHlink>
        <a:srgbClr val="2F7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C6C070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B3AE65"/>
        </a:accent6>
        <a:hlink>
          <a:srgbClr val="A092B4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6BBD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ADBADB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8FCAE7"/>
        </a:accent1>
        <a:accent2>
          <a:srgbClr val="A092B4"/>
        </a:accent2>
        <a:accent3>
          <a:srgbClr val="FFFFFF"/>
        </a:accent3>
        <a:accent4>
          <a:srgbClr val="000000"/>
        </a:accent4>
        <a:accent5>
          <a:srgbClr val="C6E1F1"/>
        </a:accent5>
        <a:accent6>
          <a:srgbClr val="9184A3"/>
        </a:accent6>
        <a:hlink>
          <a:srgbClr val="C6C070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688D2"/>
        </a:accent1>
        <a:accent2>
          <a:srgbClr val="82786F"/>
        </a:accent2>
        <a:accent3>
          <a:srgbClr val="FFFFFF"/>
        </a:accent3>
        <a:accent4>
          <a:srgbClr val="000000"/>
        </a:accent4>
        <a:accent5>
          <a:srgbClr val="B4C3E5"/>
        </a:accent5>
        <a:accent6>
          <a:srgbClr val="756C64"/>
        </a:accent6>
        <a:hlink>
          <a:srgbClr val="A3A86B"/>
        </a:hlink>
        <a:folHlink>
          <a:srgbClr val="B7B1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V Theme 2022" id="{5F44E8CA-FB57-4662-A76B-14A89045FFC5}" vid="{37843496-EC4B-4BDC-BFBD-8302CB373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SLW PPT Template</Template>
  <TotalTime>0</TotalTime>
  <Words>305</Words>
  <Application>Microsoft Office PowerPoint</Application>
  <PresentationFormat>Widescreen</PresentationFormat>
  <Paragraphs>65</Paragraphs>
  <Slides>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UHV Theme 2022</vt:lpstr>
      <vt:lpstr>Practice Session 6 Economics of Happines</vt:lpstr>
      <vt:lpstr>PowerPoint Presentation</vt:lpstr>
      <vt:lpstr>Economics of Happiness</vt:lpstr>
      <vt:lpstr>Globalisation</vt:lpstr>
      <vt:lpstr>Global World View</vt:lpstr>
      <vt:lpstr>Localise       Globalise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UHV Slides 2022</cp:keywords>
  <cp:lastModifiedBy/>
  <cp:revision>48</cp:revision>
  <dcterms:created xsi:type="dcterms:W3CDTF">2009-12-17T14:12:44Z</dcterms:created>
  <dcterms:modified xsi:type="dcterms:W3CDTF">2024-06-09T13:54:22Z</dcterms:modified>
</cp:coreProperties>
</file>